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7"/>
  </p:notesMasterIdLst>
  <p:handoutMasterIdLst>
    <p:handoutMasterId r:id="rId8"/>
  </p:handoutMasterIdLst>
  <p:sldIdLst>
    <p:sldId id="333" r:id="rId2"/>
    <p:sldId id="335" r:id="rId3"/>
    <p:sldId id="311" r:id="rId4"/>
    <p:sldId id="330" r:id="rId5"/>
    <p:sldId id="332" r:id="rId6"/>
  </p:sldIdLst>
  <p:sldSz cx="9144000" cy="5143500" type="screen16x9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7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69" autoAdjust="0"/>
    <p:restoredTop sz="85180" autoAdjust="0"/>
  </p:normalViewPr>
  <p:slideViewPr>
    <p:cSldViewPr>
      <p:cViewPr varScale="1">
        <p:scale>
          <a:sx n="126" d="100"/>
          <a:sy n="126" d="100"/>
        </p:scale>
        <p:origin x="89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41" d="100"/>
          <a:sy n="41" d="100"/>
        </p:scale>
        <p:origin x="-2851" y="-86"/>
      </p:cViewPr>
      <p:guideLst>
        <p:guide orient="horz" pos="2957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r>
              <a:rPr lang="en-US" smtClean="0"/>
              <a:t>Barb Oakley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E1E0AF7B-6022-4EF3-98D0-B85915C22AC7}" type="datetimeFigureOut">
              <a:rPr lang="en-US" smtClean="0"/>
              <a:t>7/17/2014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CCEB6748-2FDD-49CE-9A2D-05AFE873B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726364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jpeg>
</file>

<file path=ppt/media/image2.jpeg>
</file>

<file path=ppt/media/image3.png>
</file>

<file path=ppt/media/image4.jpeg>
</file>

<file path=ppt/media/image5.tif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r>
              <a:rPr lang="en-US" smtClean="0"/>
              <a:t>Barb Oakley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11520024-DAD8-4300-A4CB-13896BA45DA5}" type="datetimeFigureOut">
              <a:rPr lang="en-US" smtClean="0"/>
              <a:t>7/17/2014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704850"/>
            <a:ext cx="6257925" cy="3519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18CFF30C-5795-49CC-A739-0656543C6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709469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en.wikipedia.org/wiki/Bruno_Hauptmann" TargetMode="External"/><Relationship Id="rId3" Type="http://schemas.openxmlformats.org/officeDocument/2006/relationships/hyperlink" Target="http://en.wikipedia.org/wiki/Julien_Levy" TargetMode="External"/><Relationship Id="rId7" Type="http://schemas.openxmlformats.org/officeDocument/2006/relationships/hyperlink" Target="http://en.wikipedia.org/wiki/Lindbergh_baby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en.wikipedia.org/wiki/Caresse_Crosby" TargetMode="External"/><Relationship Id="rId5" Type="http://schemas.openxmlformats.org/officeDocument/2006/relationships/hyperlink" Target="http://en.wikipedia.org/wiki/Salvador_Dal%C3%AD#cite_note-29" TargetMode="External"/><Relationship Id="rId4" Type="http://schemas.openxmlformats.org/officeDocument/2006/relationships/hyperlink" Target="http://en.wikipedia.org/wiki/Social_Register" TargetMode="External"/><Relationship Id="rId9" Type="http://schemas.openxmlformats.org/officeDocument/2006/relationships/hyperlink" Target="http://en.wikipedia.org/wiki/Salvador_Dal%C3%AD#cite_note-30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704850"/>
            <a:ext cx="6257925" cy="35194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42289">
              <a:defRPr/>
            </a:pPr>
            <a:r>
              <a:rPr lang="en-US" dirty="0">
                <a:solidFill>
                  <a:srgbClr val="000000"/>
                </a:solidFill>
                <a:ea typeface="Calibri"/>
              </a:rPr>
              <a:t>Brilliant inventor Thomas Edison used a clever trick to switch from focused to diffuse mode.</a:t>
            </a:r>
            <a:endParaRPr lang="en-US" dirty="0">
              <a:solidFill>
                <a:srgbClr val="000000"/>
              </a:solidFill>
              <a:latin typeface="Times New Roman"/>
              <a:ea typeface="Calibri"/>
            </a:endParaRPr>
          </a:p>
          <a:p>
            <a:endParaRPr lang="en-US" dirty="0">
              <a:solidFill>
                <a:srgbClr val="000000"/>
              </a:solidFill>
              <a:latin typeface="Times New Roman"/>
            </a:endParaRPr>
          </a:p>
          <a:p>
            <a:r>
              <a:rPr lang="en-US" dirty="0">
                <a:solidFill>
                  <a:srgbClr val="000000"/>
                </a:solidFill>
                <a:latin typeface="Times New Roman"/>
              </a:rPr>
              <a:t>The </a:t>
            </a:r>
            <a:r>
              <a:rPr lang="en-US" dirty="0" err="1">
                <a:solidFill>
                  <a:srgbClr val="000000"/>
                </a:solidFill>
                <a:latin typeface="Times New Roman"/>
              </a:rPr>
              <a:t>persistance</a:t>
            </a:r>
            <a:r>
              <a:rPr lang="en-US" dirty="0">
                <a:solidFill>
                  <a:srgbClr val="000000"/>
                </a:solidFill>
                <a:latin typeface="Times New Roman"/>
              </a:rPr>
              <a:t> of memory—</a:t>
            </a:r>
            <a:r>
              <a:rPr lang="en-US" dirty="0" err="1">
                <a:solidFill>
                  <a:srgbClr val="000000"/>
                </a:solidFill>
                <a:latin typeface="Times New Roman"/>
              </a:rPr>
              <a:t>salvidor</a:t>
            </a:r>
            <a:r>
              <a:rPr lang="en-US" dirty="0">
                <a:solidFill>
                  <a:srgbClr val="000000"/>
                </a:solidFill>
                <a:latin typeface="Times New Roman"/>
              </a:rPr>
              <a:t> Dali</a:t>
            </a:r>
          </a:p>
          <a:p>
            <a:endParaRPr lang="en-US" dirty="0">
              <a:solidFill>
                <a:srgbClr val="000000"/>
              </a:solidFill>
              <a:latin typeface="Times New Roman"/>
            </a:endParaRPr>
          </a:p>
          <a:p>
            <a:r>
              <a:rPr lang="en-US" dirty="0">
                <a:solidFill>
                  <a:srgbClr val="000000"/>
                </a:solidFill>
                <a:latin typeface="Times New Roman"/>
              </a:rPr>
              <a:t>For those of you who might think “over-the-top” creative behavior started with Lady Gaga, well, it </a:t>
            </a:r>
            <a:r>
              <a:rPr lang="en-US" dirty="0" err="1">
                <a:solidFill>
                  <a:srgbClr val="000000"/>
                </a:solidFill>
                <a:latin typeface="Times New Roman"/>
              </a:rPr>
              <a:t>aint</a:t>
            </a:r>
            <a:r>
              <a:rPr lang="en-US" dirty="0">
                <a:solidFill>
                  <a:srgbClr val="000000"/>
                </a:solidFill>
                <a:latin typeface="Times New Roman"/>
              </a:rPr>
              <a:t> so.  </a:t>
            </a:r>
          </a:p>
          <a:p>
            <a:endParaRPr lang="en-US" dirty="0">
              <a:solidFill>
                <a:srgbClr val="000000"/>
              </a:solidFill>
              <a:latin typeface="Times New Roman"/>
            </a:endParaRPr>
          </a:p>
          <a:p>
            <a:r>
              <a:rPr lang="en-US" dirty="0" err="1" smtClean="0"/>
              <a:t>Dalí</a:t>
            </a:r>
            <a:r>
              <a:rPr lang="en-US" dirty="0" smtClean="0"/>
              <a:t> was introduced to America by art dealer </a:t>
            </a:r>
            <a:r>
              <a:rPr lang="en-US" dirty="0" err="1" smtClean="0">
                <a:hlinkClick r:id="rId3" tooltip="Julien Levy"/>
              </a:rPr>
              <a:t>Julien</a:t>
            </a:r>
            <a:r>
              <a:rPr lang="en-US" dirty="0" smtClean="0">
                <a:hlinkClick r:id="rId3" tooltip="Julien Levy"/>
              </a:rPr>
              <a:t> Levy</a:t>
            </a:r>
            <a:r>
              <a:rPr lang="en-US" dirty="0" smtClean="0"/>
              <a:t> in 1934. The exhibition in New York of </a:t>
            </a:r>
            <a:r>
              <a:rPr lang="en-US" dirty="0" err="1" smtClean="0"/>
              <a:t>Dalí's</a:t>
            </a:r>
            <a:r>
              <a:rPr lang="en-US" dirty="0" smtClean="0"/>
              <a:t> works, including </a:t>
            </a:r>
            <a:r>
              <a:rPr lang="en-US" i="1" dirty="0" smtClean="0"/>
              <a:t>Persistence of Memory</a:t>
            </a:r>
            <a:r>
              <a:rPr lang="en-US" dirty="0" smtClean="0"/>
              <a:t>, created an immediate sensation. </a:t>
            </a:r>
            <a:r>
              <a:rPr lang="en-US" dirty="0" smtClean="0">
                <a:hlinkClick r:id="rId4" tooltip="Social Register"/>
              </a:rPr>
              <a:t>Social Register</a:t>
            </a:r>
            <a:r>
              <a:rPr lang="en-US" dirty="0" smtClean="0"/>
              <a:t> </a:t>
            </a:r>
            <a:r>
              <a:rPr lang="en-US" dirty="0" err="1" smtClean="0"/>
              <a:t>listees</a:t>
            </a:r>
            <a:r>
              <a:rPr lang="en-US" dirty="0" smtClean="0"/>
              <a:t> feted him at a specially organized "</a:t>
            </a:r>
            <a:r>
              <a:rPr lang="en-US" dirty="0" err="1" smtClean="0"/>
              <a:t>Dalí</a:t>
            </a:r>
            <a:r>
              <a:rPr lang="en-US" dirty="0" smtClean="0"/>
              <a:t> Ball". He showed up wearing a glass case on his chest, which contained a brassiere.</a:t>
            </a:r>
            <a:r>
              <a:rPr lang="en-US" baseline="30000" dirty="0" smtClean="0">
                <a:hlinkClick r:id="rId5"/>
              </a:rPr>
              <a:t>[29]</a:t>
            </a:r>
            <a:r>
              <a:rPr lang="en-US" dirty="0" smtClean="0"/>
              <a:t> In that year, </a:t>
            </a:r>
            <a:r>
              <a:rPr lang="en-US" dirty="0" err="1" smtClean="0"/>
              <a:t>Dalí</a:t>
            </a:r>
            <a:r>
              <a:rPr lang="en-US" dirty="0" smtClean="0"/>
              <a:t> and Gala also attended a masquerade party in New York, hosted for them by heiress </a:t>
            </a:r>
            <a:r>
              <a:rPr lang="en-US" dirty="0" err="1" smtClean="0">
                <a:hlinkClick r:id="rId6" tooltip="Caresse Crosby"/>
              </a:rPr>
              <a:t>Caresse</a:t>
            </a:r>
            <a:r>
              <a:rPr lang="en-US" dirty="0" smtClean="0">
                <a:hlinkClick r:id="rId6" tooltip="Caresse Crosby"/>
              </a:rPr>
              <a:t> Crosby</a:t>
            </a:r>
            <a:r>
              <a:rPr lang="en-US" dirty="0" smtClean="0"/>
              <a:t>. For their costumes, they dressed as the </a:t>
            </a:r>
            <a:r>
              <a:rPr lang="en-US" dirty="0" smtClean="0">
                <a:hlinkClick r:id="rId7" tooltip="Lindbergh baby"/>
              </a:rPr>
              <a:t>Lindbergh baby</a:t>
            </a:r>
            <a:r>
              <a:rPr lang="en-US" dirty="0" smtClean="0"/>
              <a:t> and his </a:t>
            </a:r>
            <a:r>
              <a:rPr lang="en-US" dirty="0" smtClean="0">
                <a:hlinkClick r:id="rId8" tooltip="Bruno Hauptmann"/>
              </a:rPr>
              <a:t>kidnapper</a:t>
            </a:r>
            <a:r>
              <a:rPr lang="en-US" dirty="0" smtClean="0"/>
              <a:t>. The resulting uproar in the press was so great that </a:t>
            </a:r>
            <a:r>
              <a:rPr lang="en-US" dirty="0" err="1" smtClean="0"/>
              <a:t>Dalí</a:t>
            </a:r>
            <a:r>
              <a:rPr lang="en-US" dirty="0" smtClean="0"/>
              <a:t> apologized. When he returned to Paris, the Surrealists confronted him about his apology for a surrealist act.</a:t>
            </a:r>
            <a:r>
              <a:rPr lang="en-US" baseline="30000" dirty="0" smtClean="0">
                <a:hlinkClick r:id="rId9"/>
              </a:rPr>
              <a:t>[30]</a:t>
            </a:r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Barb Oakley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309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2275" y="704850"/>
            <a:ext cx="6257925" cy="35194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Barb Oakley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49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C0535-FA2A-494F-AB6D-8D13AB6F5675}" type="datetime1">
              <a:rPr lang="en-US" smtClean="0"/>
              <a:t>7/17/2014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©Barbara Oakley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7791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BD88-D403-460E-8F89-03538DD59BEA}" type="datetime1">
              <a:rPr lang="en-US" smtClean="0"/>
              <a:t>7/17/2014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©Barbara Oakley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121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0D6BE2-FC05-4B69-8D0F-18305525DCBC}" type="datetime1">
              <a:rPr lang="en-US" smtClean="0"/>
              <a:t>7/17/2014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©Barbara Oakley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7315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0643E-59F9-4D29-A282-510F119203FC}" type="datetime1">
              <a:rPr lang="en-US" smtClean="0"/>
              <a:t>7/17/2014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©Barbara Oakley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3160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03AC2-4D2C-44E2-9173-1B3229E4B19B}" type="datetime1">
              <a:rPr lang="en-US" smtClean="0"/>
              <a:t>7/17/2014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©Barbara Oakley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21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47617-11C7-4B45-8A70-621C468FF663}" type="datetime1">
              <a:rPr lang="en-US" smtClean="0"/>
              <a:t>7/17/2014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©Barbara Oakley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140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4677-B78C-4AFE-BBEE-FCE1521BCE75}" type="datetime1">
              <a:rPr lang="en-US" smtClean="0"/>
              <a:t>7/17/2014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©Barbara Oakley 2014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99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0ED74-8DCD-4041-AA13-CCDC82D0D2C4}" type="datetime1">
              <a:rPr lang="en-US" smtClean="0"/>
              <a:t>7/17/2014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©Barbara Oakley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2613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7E405-8CEB-47D8-B906-AFDDBB7CB275}" type="datetime1">
              <a:rPr lang="en-US" smtClean="0"/>
              <a:t>7/17/2014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©Barbara Oakley 2014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830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5A556-9D27-4B75-81E2-67A0F5449D4D}" type="datetime1">
              <a:rPr lang="en-US" smtClean="0"/>
              <a:t>7/17/2014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©Barbara Oakley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67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7854A-FE04-4CED-948B-053B77EE794A}" type="datetime1">
              <a:rPr lang="en-US" smtClean="0"/>
              <a:t>7/17/2014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©Barbara Oakley 2014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474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3B9DC-552D-4418-B945-9BAE80825EC1}" type="datetime1">
              <a:rPr lang="en-US" smtClean="0"/>
              <a:t>7/17/2014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©Barbara Oakley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3A8C4-4194-474A-A5B9-EA3865E6F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05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47042" y="971550"/>
            <a:ext cx="4406158" cy="790688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/>
              <a:t>Using the focused and diffuse modes</a:t>
            </a:r>
            <a:endParaRPr lang="en-US" sz="3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659762" y="2134179"/>
            <a:ext cx="34864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(Or, a little </a:t>
            </a:r>
            <a:r>
              <a:rPr lang="en-US" sz="2400" b="1" dirty="0" err="1" smtClean="0"/>
              <a:t>Dalí</a:t>
            </a:r>
            <a:r>
              <a:rPr lang="en-US" sz="2400" b="1" dirty="0" smtClean="0"/>
              <a:t> will do </a:t>
            </a:r>
            <a:r>
              <a:rPr lang="en-US" sz="2400" b="1" dirty="0" err="1" smtClean="0"/>
              <a:t>ya</a:t>
            </a:r>
            <a:r>
              <a:rPr lang="en-US" sz="2400" b="1" dirty="0" smtClean="0"/>
              <a:t>)</a:t>
            </a:r>
            <a:endParaRPr lang="en-US" sz="24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806044" y="3005885"/>
            <a:ext cx="30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By Barbara Oakley, PhD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9942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File:Salvador Dali NYWTS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28361" y="278152"/>
            <a:ext cx="2882239" cy="3828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http://1.bp.blogspot.com/-ry55eOpN1O8/TqVUsWNns5I/AAAAAAAAAcU/S2mhGS1m1o0/s1600/edison.jpg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0" y="1728256"/>
            <a:ext cx="4572000" cy="257556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6019800" y="4106225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Salvador </a:t>
            </a:r>
            <a:r>
              <a:rPr lang="en-US" dirty="0" err="1"/>
              <a:t>Dalí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3742" y="3921559"/>
            <a:ext cx="1595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Thomas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bg1"/>
                </a:solidFill>
              </a:rPr>
              <a:t>Edison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450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2422" y="2952750"/>
            <a:ext cx="5638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Focusing intently in ONE session to figure something out can be the</a:t>
            </a:r>
            <a:r>
              <a:rPr lang="en-US" i="1" dirty="0" smtClean="0"/>
              <a:t> worst </a:t>
            </a:r>
            <a:r>
              <a:rPr lang="en-US" dirty="0" smtClean="0"/>
              <a:t>approach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It takes time</a:t>
            </a:r>
            <a:endParaRPr lang="en-US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" y="164903"/>
            <a:ext cx="4154075" cy="2567449"/>
          </a:xfrm>
          <a:prstGeom prst="rect">
            <a:avLst/>
          </a:prstGeom>
        </p:spPr>
      </p:pic>
      <p:sp>
        <p:nvSpPr>
          <p:cNvPr id="35" name="Oval 34"/>
          <p:cNvSpPr/>
          <p:nvPr/>
        </p:nvSpPr>
        <p:spPr>
          <a:xfrm>
            <a:off x="1742661" y="1296228"/>
            <a:ext cx="152400" cy="1524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3</a:t>
            </a:fld>
            <a:endParaRPr lang="en-US" dirty="0"/>
          </a:p>
        </p:txBody>
      </p:sp>
      <p:pic>
        <p:nvPicPr>
          <p:cNvPr id="7" name="Picture 2" descr="http://upload.wikimedia.org/wikipedia/commons/5/5b/RIAN_archive_497570_Weight_lifter_Sultan_Rakhmanov.jpg"/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927216" y="666750"/>
            <a:ext cx="2819400" cy="330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303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8" presetClass="path" presetSubtype="0" repeatCount="2000" autoRev="1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66204E-6 L 0.07135 -0.09775 C 0.08628 -0.11964 0.10868 -0.13321 0.13194 -0.13321 C 0.1585 -0.13321 0.17986 -0.11964 0.19461 -0.09775 L 0.26527 1.66204E-6 " pathEditMode="relative" rAng="16200000" ptsTypes="FffFF">
                                      <p:cBhvr>
                                        <p:cTn id="6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64" y="-66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000"/>
                            </p:stCondLst>
                            <p:childTnLst>
                              <p:par>
                                <p:cTn id="8" presetID="42" presetClass="path" presetSubtype="0" repeatCount="2000" autoRev="1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.00185 L 0.00104 -0.0317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-16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35" grpId="0" animBg="1"/>
      <p:bldP spid="3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43000" y="237897"/>
            <a:ext cx="3654905" cy="790688"/>
          </a:xfrm>
        </p:spPr>
        <p:txBody>
          <a:bodyPr/>
          <a:lstStyle/>
          <a:p>
            <a:r>
              <a:rPr lang="en-US" sz="3600" dirty="0" smtClean="0"/>
              <a:t>Summary</a:t>
            </a:r>
            <a:endParaRPr lang="en-US" sz="36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45990" y="1044197"/>
            <a:ext cx="5562599" cy="2908361"/>
          </a:xfrm>
        </p:spPr>
        <p:txBody>
          <a:bodyPr/>
          <a:lstStyle/>
          <a:p>
            <a:r>
              <a:rPr lang="en-US" dirty="0" smtClean="0"/>
              <a:t>Metaphors provide powerful techniques for learning</a:t>
            </a:r>
          </a:p>
          <a:p>
            <a:r>
              <a:rPr lang="en-US" dirty="0" smtClean="0"/>
              <a:t>Focused and diffuse modes </a:t>
            </a:r>
          </a:p>
          <a:p>
            <a:r>
              <a:rPr lang="en-US" dirty="0" smtClean="0"/>
              <a:t>Learning something difficult takes time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5889" y="285081"/>
            <a:ext cx="1452621" cy="1981200"/>
          </a:xfrm>
          <a:prstGeom prst="rect">
            <a:avLst/>
          </a:prstGeom>
        </p:spPr>
      </p:pic>
      <p:pic>
        <p:nvPicPr>
          <p:cNvPr id="3074" name="Picture 2" descr="C:\Users\Barbara Oakley\Documents\A Mind for Math and Science\Illustrations\FINISHED ILLUSTRATIONS\2-4_Focused_and_diffuse_thinking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0" y="277624"/>
            <a:ext cx="3551238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4609" y="1885950"/>
            <a:ext cx="2004048" cy="1238613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5943600" y="1044197"/>
            <a:ext cx="91146" cy="10215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988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58" presetClass="path" presetSubtype="0" repeatCount="2000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.00031 L 0.06163 -0.09744 C 0.07431 -0.11934 0.0934 -0.1329 0.1132 -0.1329 C 0.13559 -0.1329 0.15382 -0.11934 0.16632 -0.09744 L 0.22604 0.00031 " pathEditMode="relative" rAng="16200000" ptsTypes="FffFF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50" y="-66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42" presetClass="path" presetSubtype="0" repeatCount="2000" autoRev="1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0.00061 L 0.00104 -0.033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-16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8" grpId="0" animBg="1"/>
      <p:bldP spid="8" grpId="1" animBg="1"/>
      <p:bldP spid="8" grpId="2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2000" y="1352550"/>
            <a:ext cx="7745505" cy="290836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A8C4-4194-474A-A5B9-EA3865E6F921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762000" y="438150"/>
            <a:ext cx="7745505" cy="3822761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6700" dirty="0" smtClean="0">
                <a:latin typeface="+mj-lt"/>
                <a:ea typeface="+mj-ea"/>
                <a:cs typeface="+mj-cs"/>
              </a:rPr>
              <a:t>Image Credits</a:t>
            </a:r>
          </a:p>
          <a:p>
            <a:r>
              <a:rPr lang="en-US" dirty="0" smtClean="0"/>
              <a:t>Thomas Edison, courtesy U.S. Department of the Interior, National Park Service, Thomas Edison National Historical Park</a:t>
            </a:r>
          </a:p>
          <a:p>
            <a:r>
              <a:rPr lang="en-US" dirty="0" smtClean="0"/>
              <a:t>Salvador </a:t>
            </a:r>
            <a:r>
              <a:rPr lang="en-US" dirty="0" err="1" smtClean="0"/>
              <a:t>Dalí</a:t>
            </a:r>
            <a:r>
              <a:rPr lang="en-US" dirty="0" smtClean="0"/>
              <a:t> with ocelot and cane, 1965; http://en.wikipedia.org/wiki/ File:Salvador_Dali_NYWTS.jpg From the Library of Congress. </a:t>
            </a:r>
            <a:r>
              <a:rPr lang="en-US" i="1" dirty="0" smtClean="0"/>
              <a:t>New York World- Telegram &amp; Sun </a:t>
            </a:r>
            <a:r>
              <a:rPr lang="en-US" dirty="0" smtClean="0"/>
              <a:t>collection. http://hdl.loc.gov/loc.pnp/cph.3c14985; Author: Roger Higgins, World Telegram staff photographer; no copyright restriction known. Staff photographer reproduction rights transferred to Library of Congress through Instrument of Gift.</a:t>
            </a:r>
          </a:p>
          <a:p>
            <a:r>
              <a:rPr lang="en-US" dirty="0" smtClean="0"/>
              <a:t>Weight lifter Sultan </a:t>
            </a:r>
            <a:r>
              <a:rPr lang="en-US" dirty="0" err="1" smtClean="0"/>
              <a:t>Rakhmanov</a:t>
            </a:r>
            <a:r>
              <a:rPr lang="en-US" dirty="0" smtClean="0"/>
              <a:t>, photo by </a:t>
            </a:r>
            <a:r>
              <a:rPr lang="en-US" dirty="0" err="1" smtClean="0"/>
              <a:t>Vitaliy</a:t>
            </a:r>
            <a:r>
              <a:rPr lang="en-US" dirty="0" smtClean="0"/>
              <a:t> </a:t>
            </a:r>
            <a:r>
              <a:rPr lang="en-US" dirty="0" err="1" smtClean="0"/>
              <a:t>Saveliev</a:t>
            </a:r>
            <a:r>
              <a:rPr lang="en-US" dirty="0"/>
              <a:t>, http://commons.wikimedia.org/wiki/File:RIAN_archive_497570_Weight_lifter_Sultan_Rakhmanov.jpg</a:t>
            </a:r>
            <a:endParaRPr lang="en-US" dirty="0" smtClean="0"/>
          </a:p>
          <a:p>
            <a:r>
              <a:rPr lang="de-DE" dirty="0" smtClean="0"/>
              <a:t>Pinball machine, image © 2014 Kevin Mendez</a:t>
            </a:r>
            <a:endParaRPr lang="en-US" dirty="0" smtClean="0"/>
          </a:p>
          <a:p>
            <a:r>
              <a:rPr lang="en-US" dirty="0" smtClean="0"/>
              <a:t>Focused and diffuse thinking, image © 2014 Kevin Mendez</a:t>
            </a:r>
          </a:p>
          <a:p>
            <a:r>
              <a:rPr lang="en-US" dirty="0" smtClean="0"/>
              <a:t>Ping pong, image © 2014 Kevin Mendez</a:t>
            </a:r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sz="6800" dirty="0">
                <a:latin typeface="+mj-lt"/>
                <a:ea typeface="+mj-ea"/>
                <a:cs typeface="+mj-cs"/>
              </a:rPr>
              <a:t>Relevant </a:t>
            </a:r>
            <a:r>
              <a:rPr lang="en-US" sz="6800" dirty="0" smtClean="0">
                <a:latin typeface="+mj-lt"/>
                <a:ea typeface="+mj-ea"/>
                <a:cs typeface="+mj-cs"/>
              </a:rPr>
              <a:t>Readings</a:t>
            </a:r>
            <a:endParaRPr lang="en-US" dirty="0"/>
          </a:p>
          <a:p>
            <a:r>
              <a:rPr lang="en-US" dirty="0"/>
              <a:t>Dali, Salvador. </a:t>
            </a:r>
            <a:r>
              <a:rPr lang="en-US" i="1" dirty="0"/>
              <a:t>Fifty Secrets of Magic Craftsmanship</a:t>
            </a:r>
            <a:r>
              <a:rPr lang="en-US" dirty="0"/>
              <a:t>. Dover, 1948 (reprint 1992). </a:t>
            </a:r>
          </a:p>
          <a:p>
            <a:r>
              <a:rPr lang="en-US" dirty="0"/>
              <a:t>Root-Bernstein, Robert S., and Michelle M. Root-Bernstein. </a:t>
            </a:r>
            <a:r>
              <a:rPr lang="en-US" i="1" dirty="0"/>
              <a:t>Sparks of Genius</a:t>
            </a:r>
            <a:r>
              <a:rPr lang="en-US" dirty="0"/>
              <a:t>.  NY: Houghton Mifflin, 1999.</a:t>
            </a:r>
          </a:p>
          <a:p>
            <a:r>
              <a:rPr lang="en-US" dirty="0"/>
              <a:t>Takeuchi, H., Y. </a:t>
            </a:r>
            <a:r>
              <a:rPr lang="en-US" dirty="0" err="1"/>
              <a:t>Taki</a:t>
            </a:r>
            <a:r>
              <a:rPr lang="en-US" dirty="0"/>
              <a:t>, H. </a:t>
            </a:r>
            <a:r>
              <a:rPr lang="en-US" dirty="0" err="1"/>
              <a:t>Hashizume</a:t>
            </a:r>
            <a:r>
              <a:rPr lang="en-US" dirty="0"/>
              <a:t>, Y. </a:t>
            </a:r>
            <a:r>
              <a:rPr lang="en-US" dirty="0" err="1"/>
              <a:t>Sassa</a:t>
            </a:r>
            <a:r>
              <a:rPr lang="en-US" dirty="0"/>
              <a:t>, T. Nagase, R. </a:t>
            </a:r>
            <a:r>
              <a:rPr lang="en-US" dirty="0" err="1"/>
              <a:t>Nouchi</a:t>
            </a:r>
            <a:r>
              <a:rPr lang="en-US" dirty="0"/>
              <a:t>, and R. Kawashima. "The Association between Resting Functional Connectivity and Creativity." </a:t>
            </a:r>
            <a:r>
              <a:rPr lang="en-US" i="1" dirty="0"/>
              <a:t>Cerebral Cortex </a:t>
            </a:r>
            <a:r>
              <a:rPr lang="en-US" dirty="0"/>
              <a:t>22, no. 12 (Jan 10 2012): 2921-29.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37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47328</TotalTime>
  <Words>462</Words>
  <Application>Microsoft Office PowerPoint</Application>
  <PresentationFormat>On-screen Show (16:9)</PresentationFormat>
  <Paragraphs>39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Times New Roman</vt:lpstr>
      <vt:lpstr>Office Theme</vt:lpstr>
      <vt:lpstr>Using the focused and diffuse modes</vt:lpstr>
      <vt:lpstr>PowerPoint Presentation</vt:lpstr>
      <vt:lpstr>PowerPoint Presentation</vt:lpstr>
      <vt:lpstr>Summary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Developmental  “Good Luck”</dc:title>
  <dc:creator>Barbara Oakley</dc:creator>
  <cp:lastModifiedBy>barbaraOak</cp:lastModifiedBy>
  <cp:revision>342</cp:revision>
  <cp:lastPrinted>2013-12-16T18:17:27Z</cp:lastPrinted>
  <dcterms:created xsi:type="dcterms:W3CDTF">2012-08-31T21:40:44Z</dcterms:created>
  <dcterms:modified xsi:type="dcterms:W3CDTF">2014-07-17T16:12:47Z</dcterms:modified>
</cp:coreProperties>
</file>

<file path=docProps/thumbnail.jpeg>
</file>